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4" r:id="rId4"/>
    <p:sldId id="263" r:id="rId5"/>
    <p:sldId id="267" r:id="rId6"/>
    <p:sldId id="268" r:id="rId7"/>
    <p:sldId id="265" r:id="rId8"/>
    <p:sldId id="271" r:id="rId9"/>
    <p:sldId id="270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91DC"/>
    <a:srgbClr val="F7941E"/>
    <a:srgbClr val="04B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613067-FFEF-4779-BFAF-CBE937D4455D}" v="2" dt="2026-01-31T13:30:43.7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14" y="8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o Pogačar" userId="ee8841c7-a5db-4bd0-90af-95dbe9996936" providerId="ADAL" clId="{4D8AA45D-F890-4BA1-9A26-C0EA009DD169}"/>
    <pc:docChg chg="custSel modSld">
      <pc:chgData name="Marko Pogačar" userId="ee8841c7-a5db-4bd0-90af-95dbe9996936" providerId="ADAL" clId="{4D8AA45D-F890-4BA1-9A26-C0EA009DD169}" dt="2026-01-31T13:33:12.542" v="290" actId="20577"/>
      <pc:docMkLst>
        <pc:docMk/>
      </pc:docMkLst>
      <pc:sldChg chg="modSp mod">
        <pc:chgData name="Marko Pogačar" userId="ee8841c7-a5db-4bd0-90af-95dbe9996936" providerId="ADAL" clId="{4D8AA45D-F890-4BA1-9A26-C0EA009DD169}" dt="2026-01-31T13:25:49.289" v="0" actId="20577"/>
        <pc:sldMkLst>
          <pc:docMk/>
          <pc:sldMk cId="628582168" sldId="261"/>
        </pc:sldMkLst>
        <pc:spChg chg="mod">
          <ac:chgData name="Marko Pogačar" userId="ee8841c7-a5db-4bd0-90af-95dbe9996936" providerId="ADAL" clId="{4D8AA45D-F890-4BA1-9A26-C0EA009DD169}" dt="2026-01-31T13:25:49.289" v="0" actId="20577"/>
          <ac:spMkLst>
            <pc:docMk/>
            <pc:sldMk cId="628582168" sldId="261"/>
            <ac:spMk id="3" creationId="{8898F84F-B717-5965-31FD-C40DE839B621}"/>
          </ac:spMkLst>
        </pc:spChg>
      </pc:sldChg>
      <pc:sldChg chg="modSp mod">
        <pc:chgData name="Marko Pogačar" userId="ee8841c7-a5db-4bd0-90af-95dbe9996936" providerId="ADAL" clId="{4D8AA45D-F890-4BA1-9A26-C0EA009DD169}" dt="2026-01-31T13:27:48.038" v="92" actId="14734"/>
        <pc:sldMkLst>
          <pc:docMk/>
          <pc:sldMk cId="2884824364" sldId="263"/>
        </pc:sldMkLst>
        <pc:spChg chg="mod">
          <ac:chgData name="Marko Pogačar" userId="ee8841c7-a5db-4bd0-90af-95dbe9996936" providerId="ADAL" clId="{4D8AA45D-F890-4BA1-9A26-C0EA009DD169}" dt="2026-01-31T13:27:24.182" v="85" actId="1076"/>
          <ac:spMkLst>
            <pc:docMk/>
            <pc:sldMk cId="2884824364" sldId="263"/>
            <ac:spMk id="4" creationId="{2C6221C3-A38E-88B5-3873-6886240DA78C}"/>
          </ac:spMkLst>
        </pc:spChg>
        <pc:spChg chg="mod">
          <ac:chgData name="Marko Pogačar" userId="ee8841c7-a5db-4bd0-90af-95dbe9996936" providerId="ADAL" clId="{4D8AA45D-F890-4BA1-9A26-C0EA009DD169}" dt="2026-01-31T13:27:32.269" v="87" actId="255"/>
          <ac:spMkLst>
            <pc:docMk/>
            <pc:sldMk cId="2884824364" sldId="263"/>
            <ac:spMk id="10" creationId="{746B13C6-4D2F-22A3-E47F-C5B8538FDCA7}"/>
          </ac:spMkLst>
        </pc:spChg>
        <pc:graphicFrameChg chg="mod modGraphic">
          <ac:chgData name="Marko Pogačar" userId="ee8841c7-a5db-4bd0-90af-95dbe9996936" providerId="ADAL" clId="{4D8AA45D-F890-4BA1-9A26-C0EA009DD169}" dt="2026-01-31T13:27:48.038" v="92" actId="14734"/>
          <ac:graphicFrameMkLst>
            <pc:docMk/>
            <pc:sldMk cId="2884824364" sldId="263"/>
            <ac:graphicFrameMk id="9" creationId="{566255CB-0122-83D0-9C18-F2C1953E2B21}"/>
          </ac:graphicFrameMkLst>
        </pc:graphicFrameChg>
      </pc:sldChg>
      <pc:sldChg chg="addSp modSp mod">
        <pc:chgData name="Marko Pogačar" userId="ee8841c7-a5db-4bd0-90af-95dbe9996936" providerId="ADAL" clId="{4D8AA45D-F890-4BA1-9A26-C0EA009DD169}" dt="2026-01-31T13:32:04.403" v="261" actId="207"/>
        <pc:sldMkLst>
          <pc:docMk/>
          <pc:sldMk cId="4051600566" sldId="265"/>
        </pc:sldMkLst>
        <pc:spChg chg="add mod">
          <ac:chgData name="Marko Pogačar" userId="ee8841c7-a5db-4bd0-90af-95dbe9996936" providerId="ADAL" clId="{4D8AA45D-F890-4BA1-9A26-C0EA009DD169}" dt="2026-01-31T13:31:51.294" v="260" actId="20577"/>
          <ac:spMkLst>
            <pc:docMk/>
            <pc:sldMk cId="4051600566" sldId="265"/>
            <ac:spMk id="3" creationId="{96AF912B-5D0C-D0D1-66D1-FA2AE7C79107}"/>
          </ac:spMkLst>
        </pc:spChg>
        <pc:graphicFrameChg chg="modGraphic">
          <ac:chgData name="Marko Pogačar" userId="ee8841c7-a5db-4bd0-90af-95dbe9996936" providerId="ADAL" clId="{4D8AA45D-F890-4BA1-9A26-C0EA009DD169}" dt="2026-01-31T13:32:04.403" v="261" actId="207"/>
          <ac:graphicFrameMkLst>
            <pc:docMk/>
            <pc:sldMk cId="4051600566" sldId="265"/>
            <ac:graphicFrameMk id="5" creationId="{449115C8-5573-78B9-E1ED-6F88C549AA1D}"/>
          </ac:graphicFrameMkLst>
        </pc:graphicFrameChg>
      </pc:sldChg>
      <pc:sldChg chg="addSp modSp mod">
        <pc:chgData name="Marko Pogačar" userId="ee8841c7-a5db-4bd0-90af-95dbe9996936" providerId="ADAL" clId="{4D8AA45D-F890-4BA1-9A26-C0EA009DD169}" dt="2026-01-31T13:29:44.157" v="198" actId="1076"/>
        <pc:sldMkLst>
          <pc:docMk/>
          <pc:sldMk cId="591181118" sldId="267"/>
        </pc:sldMkLst>
        <pc:spChg chg="mod">
          <ac:chgData name="Marko Pogačar" userId="ee8841c7-a5db-4bd0-90af-95dbe9996936" providerId="ADAL" clId="{4D8AA45D-F890-4BA1-9A26-C0EA009DD169}" dt="2026-01-31T13:28:20.795" v="94" actId="21"/>
          <ac:spMkLst>
            <pc:docMk/>
            <pc:sldMk cId="591181118" sldId="267"/>
            <ac:spMk id="3" creationId="{2131B548-EFED-6356-B563-13FDA07961A8}"/>
          </ac:spMkLst>
        </pc:spChg>
        <pc:spChg chg="add mod">
          <ac:chgData name="Marko Pogačar" userId="ee8841c7-a5db-4bd0-90af-95dbe9996936" providerId="ADAL" clId="{4D8AA45D-F890-4BA1-9A26-C0EA009DD169}" dt="2026-01-31T13:28:39.104" v="98" actId="14100"/>
          <ac:spMkLst>
            <pc:docMk/>
            <pc:sldMk cId="591181118" sldId="267"/>
            <ac:spMk id="5" creationId="{9A7E2405-EDB0-7CBC-6FAD-10DB917D6987}"/>
          </ac:spMkLst>
        </pc:spChg>
        <pc:spChg chg="add mod">
          <ac:chgData name="Marko Pogačar" userId="ee8841c7-a5db-4bd0-90af-95dbe9996936" providerId="ADAL" clId="{4D8AA45D-F890-4BA1-9A26-C0EA009DD169}" dt="2026-01-31T13:29:44.157" v="198" actId="1076"/>
          <ac:spMkLst>
            <pc:docMk/>
            <pc:sldMk cId="591181118" sldId="267"/>
            <ac:spMk id="7" creationId="{74FB58BB-5F53-AC24-0BBA-EED7C55D559F}"/>
          </ac:spMkLst>
        </pc:spChg>
      </pc:sldChg>
      <pc:sldChg chg="modSp mod">
        <pc:chgData name="Marko Pogačar" userId="ee8841c7-a5db-4bd0-90af-95dbe9996936" providerId="ADAL" clId="{4D8AA45D-F890-4BA1-9A26-C0EA009DD169}" dt="2026-01-31T13:30:05.282" v="201" actId="20577"/>
        <pc:sldMkLst>
          <pc:docMk/>
          <pc:sldMk cId="2110734987" sldId="268"/>
        </pc:sldMkLst>
        <pc:spChg chg="mod">
          <ac:chgData name="Marko Pogačar" userId="ee8841c7-a5db-4bd0-90af-95dbe9996936" providerId="ADAL" clId="{4D8AA45D-F890-4BA1-9A26-C0EA009DD169}" dt="2026-01-31T13:30:05.282" v="201" actId="20577"/>
          <ac:spMkLst>
            <pc:docMk/>
            <pc:sldMk cId="2110734987" sldId="268"/>
            <ac:spMk id="3" creationId="{6922AD14-29F1-765C-E13C-D112730CE064}"/>
          </ac:spMkLst>
        </pc:spChg>
      </pc:sldChg>
      <pc:sldChg chg="modSp mod">
        <pc:chgData name="Marko Pogačar" userId="ee8841c7-a5db-4bd0-90af-95dbe9996936" providerId="ADAL" clId="{4D8AA45D-F890-4BA1-9A26-C0EA009DD169}" dt="2026-01-31T13:33:12.542" v="290" actId="20577"/>
        <pc:sldMkLst>
          <pc:docMk/>
          <pc:sldMk cId="24726862" sldId="271"/>
        </pc:sldMkLst>
        <pc:spChg chg="mod">
          <ac:chgData name="Marko Pogačar" userId="ee8841c7-a5db-4bd0-90af-95dbe9996936" providerId="ADAL" clId="{4D8AA45D-F890-4BA1-9A26-C0EA009DD169}" dt="2026-01-31T13:33:12.542" v="290" actId="20577"/>
          <ac:spMkLst>
            <pc:docMk/>
            <pc:sldMk cId="24726862" sldId="271"/>
            <ac:spMk id="3" creationId="{C35724E1-D983-37D5-2007-4B68F18694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E1EC5B-D636-3A7B-9792-5AAAF878A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82798"/>
            <a:ext cx="12192000" cy="238760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FE498D4-B029-189A-2403-92860C0025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70400"/>
            <a:ext cx="12192000" cy="2387600"/>
          </a:xfrm>
          <a:solidFill>
            <a:srgbClr val="0A91DC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8436750-0214-7A03-8B53-EEC80C14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A72C101-007B-BD9D-1F70-A0B58FBD8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53F016E-D57A-3B1C-9EE1-1F9E94376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  <p:pic>
        <p:nvPicPr>
          <p:cNvPr id="8" name="Slika 7" descr="Slika, ki vsebuje besede besedilo, pisava, grafično oblikovanje, grafika&#10;&#10;Vsebina, ustvarjena z UI, morda ni pravilna.">
            <a:extLst>
              <a:ext uri="{FF2B5EF4-FFF2-40B4-BE49-F238E27FC236}">
                <a16:creationId xmlns:a16="http://schemas.microsoft.com/office/drawing/2014/main" id="{56E4C302-6F71-A158-A879-79426C89D5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98" y="265436"/>
            <a:ext cx="8493203" cy="118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36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F27478-6C1C-1B5A-54F3-C3A30B758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CEAA326-F1BE-9022-330E-35E8317C5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12B0A10-1C69-5AD2-53BE-40449D721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9B5C71D-508C-49BB-C295-629CE3376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69E629F-C689-F4ED-ABD2-3217E54C8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548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2B8C521D-6DF2-E97E-A66C-D621F4DC6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919ADAA-F06D-6579-67F7-BB130BDBB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F989E4E-4630-5681-8748-907B6B07E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304FA55-C10D-4B9B-975E-7929EEF0B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D580F4A-82C4-5CAF-C0BF-FFE58F3F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944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044D59-EA50-3C1A-EAD1-3F67B01FC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3586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14A0790-A4AA-2303-F68F-1B45D5396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6FA40EC-03A3-D218-9553-3CDD9FE28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A00D26F-0FB2-FD97-3DB5-80D7FE2D8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8E00FDF-87B3-88C2-43C7-BDC211947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089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119379-041B-4613-8C5D-C12922253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D8C5B80-683C-B2C3-49E2-25A28B543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C535E19-5AD0-AE80-292A-A13B9DC90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592A28B-C124-A84C-73B4-F0E886D28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9E6E56F-BF26-11D4-21C3-788DFC058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939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05B855-C7BF-E7B4-ACED-E0BD5E6AC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AF1BAEF-72D1-94AE-C0F3-8A43F660D6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ED8420A-588C-58E4-4DFF-E5D1BA421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C205905-AD3B-F5D3-FBE0-422260D7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4C552D4-000D-0B09-6FEE-3196B2EE2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0A22D05-2BF5-AC58-3B69-2FA4369E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162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65CA31-5120-69AA-A90B-30B364075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28BCC3-D3CA-64A9-611A-4C293CECF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FA1816B-864B-53AA-D8A8-BAC7AF9B9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CD8C961-4110-A067-1D26-BE3C2563F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96246E7-2DD3-80E4-0D0B-663F3561D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D8C3EAF-55BF-F9B0-14EC-C54CEEE6B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2EBB901-48E8-3F24-560B-A3BB8A00A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599A22FC-6952-3BEE-C892-130343132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57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9FE7C8-7D18-A962-F9EB-1345616B3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0E3240A-2333-442A-B1D8-EAD857750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43C821F-7891-79CF-A056-91CEB8C5C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1698316-51F4-D30C-7520-48D222BC1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155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CFB89F78-3F89-22CF-4DDE-54B64EBCE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52F66B0-263E-26B5-E1E9-D0318AF6B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95A2E0B6-ABA2-8F09-DB7A-1ED7756D4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6498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177733-5D0C-AB8E-EF13-00E3AF73C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9229B53-C047-7B6E-FE06-4C8800D82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2230840-9835-BB32-59E3-BCF6B0A1C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F893A7D-6CFD-D198-B4C6-842EBD707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BED9D88-9597-CCDF-871C-A7AF5F4F9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D0F8CDD-3A51-BED3-9E30-5D183F4BC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781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8F0046-5809-C9E2-4283-97ABF1CA9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151704F9-C367-24F7-6D26-B68498D265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501773F-269E-9D75-FCDF-8B4E42D26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B80C381-1C10-3AF5-D80A-8AA71F562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E5E9F26-BA9A-0E76-49D8-47A9FA7EA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FA4CCBF-39DE-07E6-2214-9F9D1B3BA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6990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180B48A-5BAD-B4E4-7DB6-4CE729954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04"/>
            <a:ext cx="12192000" cy="1325563"/>
          </a:xfrm>
          <a:prstGeom prst="rect">
            <a:avLst/>
          </a:prstGeom>
          <a:solidFill>
            <a:srgbClr val="0A91DC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	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65E749F-C608-BE21-F0C8-EC6315D45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9840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689DE58-1038-ABF4-F796-5649723943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F67B8A-364C-4074-9044-90B7EB90E1AF}" type="datetimeFigureOut">
              <a:rPr lang="sl-SI" smtClean="0"/>
              <a:t>31.1.2026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3913B26-202F-445E-0480-DD50A813DA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CCD307C-2CED-707A-3E43-184353A07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13C650-D8DD-45B7-8E87-BE2CE1079DC1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 descr="Slika, ki vsebuje besede besedilo, pisava, grafično oblikovanje, grafika&#10;&#10;Vsebina, ustvarjena z UI, morda ni pravilna.">
            <a:extLst>
              <a:ext uri="{FF2B5EF4-FFF2-40B4-BE49-F238E27FC236}">
                <a16:creationId xmlns:a16="http://schemas.microsoft.com/office/drawing/2014/main" id="{622E2578-6A52-7CAA-D264-D9148901259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599" y="6080909"/>
            <a:ext cx="4538765" cy="63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50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96ACCB-ED85-7A06-5526-02A06165D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36030"/>
            <a:ext cx="12192000" cy="1834369"/>
          </a:xfrm>
        </p:spPr>
        <p:txBody>
          <a:bodyPr anchor="ctr"/>
          <a:lstStyle/>
          <a:p>
            <a:r>
              <a:rPr lang="sl-SI" dirty="0"/>
              <a:t>Državno prvenstvo 2026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898F84F-B717-5965-31FD-C40DE839B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75194"/>
            <a:ext cx="12192000" cy="1082806"/>
          </a:xfrm>
          <a:solidFill>
            <a:schemeClr val="bg1"/>
          </a:solidFill>
        </p:spPr>
        <p:txBody>
          <a:bodyPr vert="horz" lIns="91440" tIns="45720" rIns="91440" bIns="45720" rtlCol="0" anchor="t">
            <a:normAutofit/>
          </a:bodyPr>
          <a:lstStyle/>
          <a:p>
            <a:endParaRPr lang="sl-SI" dirty="0"/>
          </a:p>
          <a:p>
            <a:r>
              <a:rPr lang="sl-SI" dirty="0">
                <a:solidFill>
                  <a:schemeClr val="tx1"/>
                </a:solidFill>
              </a:rPr>
              <a:t>31. 1. 2026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58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A1B6EC-9BA7-68AB-FC92-955D41E4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	Zaveze KŠP PZS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50C8267-DF7B-2272-EC16-AB1B1B2BF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Skupina za prenovo DP</a:t>
            </a:r>
          </a:p>
          <a:p>
            <a:r>
              <a:rPr lang="sl-SI"/>
              <a:t>Pogovori z organizatorji: april, maj, junij</a:t>
            </a:r>
          </a:p>
          <a:p>
            <a:r>
              <a:rPr lang="sl-SI"/>
              <a:t>Boljša finančna slika 2026</a:t>
            </a:r>
          </a:p>
          <a:p>
            <a:r>
              <a:rPr lang="sl-SI" dirty="0"/>
              <a:t>Še </a:t>
            </a:r>
            <a:r>
              <a:rPr lang="sl-SI"/>
              <a:t>izboljšana</a:t>
            </a:r>
            <a:r>
              <a:rPr lang="sl-SI" dirty="0"/>
              <a:t> finančna slika 2027</a:t>
            </a:r>
          </a:p>
          <a:p>
            <a:r>
              <a:rPr lang="sl-SI"/>
              <a:t>Aktivno iskanje sponzorjev za 2027 s promocijo </a:t>
            </a:r>
            <a:r>
              <a:rPr lang="sl-SI" err="1"/>
              <a:t>DPja</a:t>
            </a:r>
            <a:r>
              <a:rPr lang="sl-SI"/>
              <a:t> v 2026</a:t>
            </a:r>
          </a:p>
          <a:p>
            <a:r>
              <a:rPr lang="sl-SI"/>
              <a:t>Promoviranje organizatorjev</a:t>
            </a:r>
          </a:p>
        </p:txBody>
      </p:sp>
    </p:spTree>
    <p:extLst>
      <p:ext uri="{BB962C8B-B14F-4D97-AF65-F5344CB8AC3E}">
        <p14:creationId xmlns:p14="http://schemas.microsoft.com/office/powerpoint/2010/main" val="2026289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A86939-FB14-E459-EE6E-FEA3C11B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	Zakaj je DP pomemben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76F2385-5644-7955-89BC-BE6BB18BB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Obstoj in identiteta vrhunskega športa</a:t>
            </a:r>
          </a:p>
          <a:p>
            <a:r>
              <a:rPr lang="sl-SI" dirty="0"/>
              <a:t>Razvoj in primerjava najboljših tekmovalcev</a:t>
            </a:r>
          </a:p>
          <a:p>
            <a:r>
              <a:rPr lang="sl-SI" dirty="0"/>
              <a:t>Objektiven izbor reprezentantov in članov razvojnih skupin</a:t>
            </a:r>
          </a:p>
          <a:p>
            <a:r>
              <a:rPr lang="sl-SI" dirty="0"/>
              <a:t>Osnova za kategorizacijo športnikov</a:t>
            </a:r>
          </a:p>
          <a:p>
            <a:r>
              <a:rPr lang="sl-SI" dirty="0"/>
              <a:t>Promocija plezanja in navdih za prihodnje generacije</a:t>
            </a:r>
          </a:p>
        </p:txBody>
      </p:sp>
    </p:spTree>
    <p:extLst>
      <p:ext uri="{BB962C8B-B14F-4D97-AF65-F5344CB8AC3E}">
        <p14:creationId xmlns:p14="http://schemas.microsoft.com/office/powerpoint/2010/main" val="126512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ADDD11-7AC9-7F33-6083-7521A3B0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	Dodatne finance za DP 2026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6794D9C-E36C-C326-22F0-C7327019E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l-SI" dirty="0"/>
              <a:t>Predlogi delovne skupine za povečanje finančnih prispevkov klubov in tekmovalcev za organizacijo DP (potrditi mora zbor načelnikov)</a:t>
            </a:r>
          </a:p>
          <a:p>
            <a:endParaRPr lang="sl-SI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DD6DD73-F3E2-EB0B-7FC9-AF0B39641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81971"/>
              </p:ext>
            </p:extLst>
          </p:nvPr>
        </p:nvGraphicFramePr>
        <p:xfrm>
          <a:off x="934307" y="2671493"/>
          <a:ext cx="4834878" cy="313378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96365">
                  <a:extLst>
                    <a:ext uri="{9D8B030D-6E8A-4147-A177-3AD203B41FA5}">
                      <a16:colId xmlns:a16="http://schemas.microsoft.com/office/drawing/2014/main" val="900319724"/>
                    </a:ext>
                  </a:extLst>
                </a:gridCol>
                <a:gridCol w="1938513">
                  <a:extLst>
                    <a:ext uri="{9D8B030D-6E8A-4147-A177-3AD203B41FA5}">
                      <a16:colId xmlns:a16="http://schemas.microsoft.com/office/drawing/2014/main" val="1325558988"/>
                    </a:ext>
                  </a:extLst>
                </a:gridCol>
              </a:tblGrid>
              <a:tr h="39126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Vrsta pristojbine</a:t>
                      </a:r>
                      <a:r>
                        <a:rPr lang="sl-SI" sz="1600" b="1" i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sl-SI" sz="1600" b="1" i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endParaRPr lang="sl-SI" sz="24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Znesek v EUR</a:t>
                      </a:r>
                      <a:r>
                        <a:rPr lang="sl-SI" sz="16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sl-SI" sz="16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6675" marR="66675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926805"/>
                  </a:ext>
                </a:extLst>
              </a:tr>
              <a:tr h="39126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>
                          <a:effectLst/>
                          <a:latin typeface="Aptos"/>
                        </a:rPr>
                        <a:t>Članarina za klube</a:t>
                      </a:r>
                      <a:r>
                        <a:rPr lang="sl-SI" sz="1600" b="1" i="0">
                          <a:effectLst/>
                          <a:latin typeface="Aptos"/>
                        </a:rPr>
                        <a:t>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 dirty="0">
                          <a:effectLst/>
                          <a:latin typeface="Aptos"/>
                        </a:rPr>
                        <a:t>220 (+110) </a:t>
                      </a:r>
                    </a:p>
                  </a:txBody>
                  <a:tcPr marL="66675" marR="66675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7306581"/>
                  </a:ext>
                </a:extLst>
              </a:tr>
              <a:tr h="39126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>
                          <a:effectLst/>
                          <a:latin typeface="Aptos"/>
                        </a:rPr>
                        <a:t>Licenca A</a:t>
                      </a:r>
                      <a:r>
                        <a:rPr lang="sl-SI" sz="1600" b="1" i="0">
                          <a:effectLst/>
                          <a:latin typeface="Aptos"/>
                        </a:rPr>
                        <a:t>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>
                          <a:effectLst/>
                          <a:latin typeface="Aptos"/>
                        </a:rPr>
                        <a:t>50 (+0 €) </a:t>
                      </a:r>
                    </a:p>
                  </a:txBody>
                  <a:tcPr marL="66675" marR="66675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025277"/>
                  </a:ext>
                </a:extLst>
              </a:tr>
              <a:tr h="39126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>
                          <a:effectLst/>
                          <a:latin typeface="Aptos"/>
                        </a:rPr>
                        <a:t>Licenca B*</a:t>
                      </a:r>
                      <a:r>
                        <a:rPr lang="sl-SI" sz="1600" b="1" i="0">
                          <a:effectLst/>
                          <a:latin typeface="Aptos"/>
                        </a:rPr>
                        <a:t>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>
                          <a:effectLst/>
                          <a:latin typeface="Aptos"/>
                        </a:rPr>
                        <a:t>20 (+20 €) </a:t>
                      </a:r>
                    </a:p>
                  </a:txBody>
                  <a:tcPr marL="66675" marR="66675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699699"/>
                  </a:ext>
                </a:extLst>
              </a:tr>
              <a:tr h="54086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 err="1">
                          <a:effectLst/>
                          <a:latin typeface="Aptos"/>
                        </a:rPr>
                        <a:t>Štartnina</a:t>
                      </a:r>
                      <a:r>
                        <a:rPr lang="sl-SI" sz="1600" b="0" i="0">
                          <a:effectLst/>
                          <a:latin typeface="Aptos"/>
                        </a:rPr>
                        <a:t> - balvani in težavnost, mlajši</a:t>
                      </a:r>
                      <a:r>
                        <a:rPr lang="sl-SI" sz="1600" b="1" i="0">
                          <a:effectLst/>
                          <a:latin typeface="Aptos"/>
                        </a:rPr>
                        <a:t>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 dirty="0">
                          <a:effectLst/>
                          <a:latin typeface="Aptos"/>
                        </a:rPr>
                        <a:t>30 (+5 €) </a:t>
                      </a:r>
                    </a:p>
                  </a:txBody>
                  <a:tcPr marL="66675" marR="66675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056189"/>
                  </a:ext>
                </a:extLst>
              </a:tr>
              <a:tr h="54086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 err="1">
                          <a:effectLst/>
                          <a:latin typeface="Aptos"/>
                        </a:rPr>
                        <a:t>Štartnina</a:t>
                      </a:r>
                      <a:r>
                        <a:rPr lang="sl-SI" sz="1600" b="0" i="0">
                          <a:effectLst/>
                          <a:latin typeface="Aptos"/>
                        </a:rPr>
                        <a:t> - balvani in težavnost, starejši</a:t>
                      </a:r>
                      <a:r>
                        <a:rPr lang="sl-SI" sz="1600" b="1" i="0">
                          <a:effectLst/>
                          <a:latin typeface="Aptos"/>
                        </a:rPr>
                        <a:t>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>
                          <a:effectLst/>
                          <a:latin typeface="Aptos"/>
                        </a:rPr>
                        <a:t>40 (+15 €) </a:t>
                      </a:r>
                    </a:p>
                  </a:txBody>
                  <a:tcPr marL="66675" marR="66675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434550"/>
                  </a:ext>
                </a:extLst>
              </a:tr>
              <a:tr h="39126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 err="1">
                          <a:effectLst/>
                          <a:latin typeface="Aptos"/>
                        </a:rPr>
                        <a:t>Štartnina</a:t>
                      </a:r>
                      <a:r>
                        <a:rPr lang="sl-SI" sz="1600" b="0" i="0">
                          <a:effectLst/>
                          <a:latin typeface="Aptos"/>
                        </a:rPr>
                        <a:t>, hitrost</a:t>
                      </a:r>
                      <a:r>
                        <a:rPr lang="sl-SI" sz="1600" b="1" i="0">
                          <a:effectLst/>
                          <a:latin typeface="Aptos"/>
                        </a:rPr>
                        <a:t>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sl-SI" sz="1600" b="0" i="0" dirty="0">
                          <a:effectLst/>
                          <a:latin typeface="Aptos"/>
                        </a:rPr>
                        <a:t>25 (+10€) </a:t>
                      </a:r>
                    </a:p>
                  </a:txBody>
                  <a:tcPr marL="66675" marR="66675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18509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F8CB312-B76B-5F39-A42E-64F83AA1414C}"/>
              </a:ext>
            </a:extLst>
          </p:cNvPr>
          <p:cNvSpPr txBox="1"/>
          <p:nvPr/>
        </p:nvSpPr>
        <p:spPr>
          <a:xfrm>
            <a:off x="933797" y="5764677"/>
            <a:ext cx="48308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* </a:t>
            </a:r>
            <a:r>
              <a:rPr lang="en-US" sz="1400" dirty="0" err="1"/>
              <a:t>deloma</a:t>
            </a:r>
            <a:r>
              <a:rPr lang="en-US" sz="1400" dirty="0"/>
              <a:t> </a:t>
            </a:r>
            <a:r>
              <a:rPr lang="en-US" sz="1400" dirty="0" err="1"/>
              <a:t>gre</a:t>
            </a:r>
            <a:r>
              <a:rPr lang="en-US" sz="1400" dirty="0"/>
              <a:t> za </a:t>
            </a:r>
            <a:r>
              <a:rPr lang="en-US" sz="1400" dirty="0" err="1"/>
              <a:t>sodnike</a:t>
            </a:r>
            <a:r>
              <a:rPr lang="sl-SI" sz="1400" dirty="0"/>
              <a:t> (300 € na tekmo)</a:t>
            </a:r>
            <a:r>
              <a:rPr lang="en-US" sz="1400" dirty="0"/>
              <a:t> za </a:t>
            </a:r>
            <a:r>
              <a:rPr lang="en-US" sz="1400" dirty="0" err="1"/>
              <a:t>tekme</a:t>
            </a:r>
            <a:r>
              <a:rPr lang="en-US" sz="1400" dirty="0"/>
              <a:t> </a:t>
            </a:r>
            <a:r>
              <a:rPr lang="sl-SI" sz="1400" dirty="0"/>
              <a:t>9x </a:t>
            </a:r>
            <a:r>
              <a:rPr lang="en-US" sz="1400" dirty="0"/>
              <a:t>ZL in </a:t>
            </a:r>
            <a:r>
              <a:rPr lang="sl-SI" sz="1400" dirty="0"/>
              <a:t>8x </a:t>
            </a:r>
            <a:r>
              <a:rPr lang="en-US" sz="1400" dirty="0"/>
              <a:t>VL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66255CB-0122-83D0-9C18-F2C1953E2B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352431"/>
              </p:ext>
            </p:extLst>
          </p:nvPr>
        </p:nvGraphicFramePr>
        <p:xfrm>
          <a:off x="6264150" y="2788244"/>
          <a:ext cx="5185757" cy="280541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09344">
                  <a:extLst>
                    <a:ext uri="{9D8B030D-6E8A-4147-A177-3AD203B41FA5}">
                      <a16:colId xmlns:a16="http://schemas.microsoft.com/office/drawing/2014/main" val="4283569593"/>
                    </a:ext>
                  </a:extLst>
                </a:gridCol>
                <a:gridCol w="851406">
                  <a:extLst>
                    <a:ext uri="{9D8B030D-6E8A-4147-A177-3AD203B41FA5}">
                      <a16:colId xmlns:a16="http://schemas.microsoft.com/office/drawing/2014/main" val="69151554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367574906"/>
                    </a:ext>
                  </a:extLst>
                </a:gridCol>
                <a:gridCol w="1003083">
                  <a:extLst>
                    <a:ext uri="{9D8B030D-6E8A-4147-A177-3AD203B41FA5}">
                      <a16:colId xmlns:a16="http://schemas.microsoft.com/office/drawing/2014/main" val="2329122531"/>
                    </a:ext>
                  </a:extLst>
                </a:gridCol>
                <a:gridCol w="1023424">
                  <a:extLst>
                    <a:ext uri="{9D8B030D-6E8A-4147-A177-3AD203B41FA5}">
                      <a16:colId xmlns:a16="http://schemas.microsoft.com/office/drawing/2014/main" val="951685659"/>
                    </a:ext>
                  </a:extLst>
                </a:gridCol>
              </a:tblGrid>
              <a:tr h="723081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Povečanje</a:t>
                      </a:r>
                      <a:r>
                        <a:rPr lang="en-US" sz="1600" b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prispevka</a:t>
                      </a:r>
                      <a:r>
                        <a:rPr lang="en-US" sz="1600" b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KŠP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znesek</a:t>
                      </a:r>
                      <a:r>
                        <a:rPr lang="en-US" sz="1600" b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v EUR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število</a:t>
                      </a:r>
                      <a:endParaRPr lang="en-US" sz="1600" b="0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sl-SI" sz="1600" b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za VL/ZL, administracijo KŠP</a:t>
                      </a:r>
                      <a:endParaRPr lang="en-US" sz="1600" b="0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skupni</a:t>
                      </a:r>
                      <a:r>
                        <a:rPr lang="en-US" sz="1600" b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znesek</a:t>
                      </a:r>
                      <a:r>
                        <a:rPr lang="sl-SI" sz="1600" b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za DP</a:t>
                      </a:r>
                      <a:endParaRPr lang="en-US" sz="1600" b="0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569263"/>
                  </a:ext>
                </a:extLst>
              </a:tr>
              <a:tr h="282715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 err="1">
                          <a:effectLst/>
                          <a:latin typeface="Calibri"/>
                        </a:rPr>
                        <a:t>Članarina</a:t>
                      </a:r>
                      <a:r>
                        <a:rPr lang="en-US" sz="1600" b="0">
                          <a:effectLst/>
                          <a:latin typeface="Calibri"/>
                        </a:rPr>
                        <a:t> za </a:t>
                      </a:r>
                      <a:r>
                        <a:rPr lang="en-US" sz="1600" b="0" err="1">
                          <a:effectLst/>
                          <a:latin typeface="Calibri"/>
                        </a:rPr>
                        <a:t>klube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110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sl-SI" sz="1600" b="0" dirty="0">
                          <a:effectLst/>
                          <a:latin typeface="Calibri"/>
                        </a:rPr>
                        <a:t>0€</a:t>
                      </a:r>
                      <a:endParaRPr lang="en-US" sz="1600" b="0" dirty="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 dirty="0">
                          <a:effectLst/>
                          <a:latin typeface="Calibri"/>
                        </a:rPr>
                        <a:t>7700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64382"/>
                  </a:ext>
                </a:extLst>
              </a:tr>
              <a:tr h="330991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 err="1">
                          <a:effectLst/>
                          <a:latin typeface="Calibri"/>
                        </a:rPr>
                        <a:t>Licenca</a:t>
                      </a:r>
                      <a:r>
                        <a:rPr lang="en-US" sz="1600" b="0">
                          <a:effectLst/>
                          <a:latin typeface="Calibri"/>
                        </a:rPr>
                        <a:t> B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 dirty="0">
                          <a:effectLst/>
                          <a:latin typeface="Calibri"/>
                        </a:rPr>
                        <a:t>10</a:t>
                      </a:r>
                      <a:r>
                        <a:rPr lang="sl-SI" sz="1600" b="0" dirty="0">
                          <a:effectLst/>
                          <a:latin typeface="Calibri"/>
                        </a:rPr>
                        <a:t>79</a:t>
                      </a:r>
                      <a:endParaRPr lang="en-US" sz="1600" b="0" dirty="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sl-SI" sz="1600" b="0" dirty="0">
                          <a:effectLst/>
                          <a:latin typeface="Calibri"/>
                        </a:rPr>
                        <a:t>- 5100€</a:t>
                      </a:r>
                      <a:endParaRPr lang="en-US" sz="1600" b="0" dirty="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sl-SI" sz="1600" b="0" dirty="0">
                          <a:effectLst/>
                          <a:latin typeface="Calibri"/>
                        </a:rPr>
                        <a:t>1648</a:t>
                      </a:r>
                      <a:r>
                        <a:rPr lang="en-US" sz="1600" b="0" dirty="0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158329"/>
                  </a:ext>
                </a:extLst>
              </a:tr>
              <a:tr h="528545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sl-SI" sz="1600" dirty="0">
                          <a:effectLst/>
                        </a:rPr>
                        <a:t>Dodatni sponzorji KŠP**</a:t>
                      </a:r>
                      <a:endParaRPr lang="en-US" sz="16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sl-SI" sz="1600" dirty="0">
                          <a:effectLst/>
                        </a:rPr>
                        <a:t>10 000**</a:t>
                      </a:r>
                      <a:endParaRPr lang="en-US" sz="16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en-US" sz="16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sl-SI" sz="1600" b="0" dirty="0">
                          <a:effectLst/>
                          <a:latin typeface="Calibri"/>
                        </a:rPr>
                        <a:t>-1000</a:t>
                      </a:r>
                      <a:endParaRPr lang="en-US" sz="1600" b="0" dirty="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sl-SI" sz="1600" b="0" dirty="0">
                          <a:effectLst/>
                          <a:latin typeface="Calibri"/>
                        </a:rPr>
                        <a:t>9 000</a:t>
                      </a:r>
                      <a:endParaRPr lang="en-US" sz="1600" b="0" dirty="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249082"/>
                  </a:ext>
                </a:extLst>
              </a:tr>
              <a:tr h="36776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dirty="0" err="1">
                          <a:effectLst/>
                        </a:rPr>
                        <a:t>Skupaj</a:t>
                      </a:r>
                      <a:endParaRPr lang="en-US" sz="16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en-US" sz="16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en-US" sz="16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endParaRPr lang="en-US" sz="1600" b="0" dirty="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sl-SI" sz="1600" b="0" dirty="0">
                          <a:effectLst/>
                          <a:latin typeface="Calibri"/>
                        </a:rPr>
                        <a:t>3318</a:t>
                      </a:r>
                      <a:r>
                        <a:rPr lang="en-US" sz="1600" b="0" dirty="0"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28623"/>
                  </a:ext>
                </a:extLst>
              </a:tr>
              <a:tr h="36776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sl-SI" sz="1600" dirty="0">
                          <a:effectLst/>
                        </a:rPr>
                        <a:t>N</a:t>
                      </a:r>
                      <a:r>
                        <a:rPr lang="en-US" sz="1600" dirty="0">
                          <a:effectLst/>
                        </a:rPr>
                        <a:t>a </a:t>
                      </a:r>
                      <a:r>
                        <a:rPr lang="en-US" sz="1600" dirty="0" err="1">
                          <a:effectLst/>
                        </a:rPr>
                        <a:t>tekmo</a:t>
                      </a:r>
                      <a:r>
                        <a:rPr lang="sl-SI" sz="1600" dirty="0">
                          <a:effectLst/>
                        </a:rPr>
                        <a:t> za vse kategorije</a:t>
                      </a:r>
                      <a:endParaRPr lang="en-US" sz="16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en-US" sz="16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sl-SI" sz="1600" dirty="0">
                          <a:effectLst/>
                        </a:rPr>
                        <a:t>8***</a:t>
                      </a:r>
                      <a:endParaRPr lang="en-US" sz="16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endParaRPr lang="en-US" sz="160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sl-SI" sz="1600" dirty="0">
                          <a:solidFill>
                            <a:srgbClr val="FFFFFF"/>
                          </a:solidFill>
                          <a:effectLst/>
                        </a:rPr>
                        <a:t>4148</a:t>
                      </a:r>
                      <a:endParaRPr lang="en-US" sz="160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41392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46B13C6-4D2F-22A3-E47F-C5B8538FDCA7}"/>
              </a:ext>
            </a:extLst>
          </p:cNvPr>
          <p:cNvSpPr txBox="1"/>
          <p:nvPr/>
        </p:nvSpPr>
        <p:spPr>
          <a:xfrm>
            <a:off x="6195326" y="5648428"/>
            <a:ext cx="557300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l-SI" sz="1400" dirty="0"/>
              <a:t>** v dogovarjanju</a:t>
            </a:r>
          </a:p>
          <a:p>
            <a:r>
              <a:rPr lang="sl-SI" sz="1400" dirty="0"/>
              <a:t>*** ekvivalent števila tekem za vse kategorije. </a:t>
            </a:r>
            <a:endParaRPr lang="en-US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6221C3-A38E-88B5-3873-6886240DA78C}"/>
              </a:ext>
            </a:extLst>
          </p:cNvPr>
          <p:cNvSpPr txBox="1"/>
          <p:nvPr/>
        </p:nvSpPr>
        <p:spPr>
          <a:xfrm>
            <a:off x="6195326" y="2480467"/>
            <a:ext cx="557300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l-SI" sz="1400" dirty="0"/>
              <a:t>Predvidena dodatna pomoč za organizatorje težavnosti in balvanov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8482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32BF6-F30D-1929-B823-CF311BED4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33A562-83BE-9563-D724-1065A24E2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	 Dodatne finance za DP 2026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131B548-EFED-6356-B563-13FDA0796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A5289F3-FF3B-7488-24DF-81E049C72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435419"/>
              </p:ext>
            </p:extLst>
          </p:nvPr>
        </p:nvGraphicFramePr>
        <p:xfrm>
          <a:off x="937260" y="2293620"/>
          <a:ext cx="7584000" cy="238503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16800">
                  <a:extLst>
                    <a:ext uri="{9D8B030D-6E8A-4147-A177-3AD203B41FA5}">
                      <a16:colId xmlns:a16="http://schemas.microsoft.com/office/drawing/2014/main" val="3944699416"/>
                    </a:ext>
                  </a:extLst>
                </a:gridCol>
                <a:gridCol w="1516800">
                  <a:extLst>
                    <a:ext uri="{9D8B030D-6E8A-4147-A177-3AD203B41FA5}">
                      <a16:colId xmlns:a16="http://schemas.microsoft.com/office/drawing/2014/main" val="3177877381"/>
                    </a:ext>
                  </a:extLst>
                </a:gridCol>
                <a:gridCol w="1516800">
                  <a:extLst>
                    <a:ext uri="{9D8B030D-6E8A-4147-A177-3AD203B41FA5}">
                      <a16:colId xmlns:a16="http://schemas.microsoft.com/office/drawing/2014/main" val="4210203801"/>
                    </a:ext>
                  </a:extLst>
                </a:gridCol>
                <a:gridCol w="1516800">
                  <a:extLst>
                    <a:ext uri="{9D8B030D-6E8A-4147-A177-3AD203B41FA5}">
                      <a16:colId xmlns:a16="http://schemas.microsoft.com/office/drawing/2014/main" val="4191485467"/>
                    </a:ext>
                  </a:extLst>
                </a:gridCol>
                <a:gridCol w="1516800">
                  <a:extLst>
                    <a:ext uri="{9D8B030D-6E8A-4147-A177-3AD203B41FA5}">
                      <a16:colId xmlns:a16="http://schemas.microsoft.com/office/drawing/2014/main" val="2580600794"/>
                    </a:ext>
                  </a:extLst>
                </a:gridCol>
              </a:tblGrid>
              <a:tr h="313150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en-US" sz="160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0" err="1">
                          <a:effectLst/>
                          <a:latin typeface="Calibri"/>
                        </a:rPr>
                        <a:t>Starejše</a:t>
                      </a:r>
                      <a:r>
                        <a:rPr lang="en-US" sz="1600" b="0"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err="1">
                          <a:effectLst/>
                          <a:latin typeface="Calibri"/>
                        </a:rPr>
                        <a:t>kategorije</a:t>
                      </a:r>
                      <a:r>
                        <a:rPr lang="en-US" sz="1600" b="0"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0" err="1">
                          <a:effectLst/>
                          <a:latin typeface="Calibri"/>
                        </a:rPr>
                        <a:t>Srednje</a:t>
                      </a:r>
                      <a:r>
                        <a:rPr lang="en-US" sz="1600" b="0">
                          <a:effectLst/>
                          <a:latin typeface="Calibri"/>
                        </a:rPr>
                        <a:t> in </a:t>
                      </a:r>
                      <a:r>
                        <a:rPr lang="en-US" sz="1600" b="0" err="1">
                          <a:effectLst/>
                          <a:latin typeface="Calibri"/>
                        </a:rPr>
                        <a:t>mlajše</a:t>
                      </a:r>
                      <a:r>
                        <a:rPr lang="en-US" sz="1600" b="0"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err="1">
                          <a:effectLst/>
                          <a:latin typeface="Calibri"/>
                        </a:rPr>
                        <a:t>kategorije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020295"/>
                  </a:ext>
                </a:extLst>
              </a:tr>
              <a:tr h="497083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en-US" sz="160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2026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2026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232311"/>
                  </a:ext>
                </a:extLst>
              </a:tr>
              <a:tr h="352294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PRIHODKI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 35 </a:t>
                      </a:r>
                      <a:r>
                        <a:rPr lang="en-US" sz="1600" b="0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tekmovalcev</a:t>
                      </a:r>
                      <a:endParaRPr lang="en-US" sz="1600" b="0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75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en-US" sz="1600" b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 200 </a:t>
                      </a:r>
                      <a:r>
                        <a:rPr lang="en-US" sz="1600" b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tekmovalcev</a:t>
                      </a:r>
                    </a:p>
                  </a:txBody>
                  <a:tcPr marL="0" marR="0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7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en-US" sz="160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306043"/>
                  </a:ext>
                </a:extLst>
              </a:tr>
              <a:tr h="33138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 err="1">
                          <a:effectLst/>
                          <a:latin typeface="Calibri"/>
                        </a:rPr>
                        <a:t>Startnine</a:t>
                      </a:r>
                      <a:r>
                        <a:rPr lang="en-US" sz="1600" b="0"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err="1">
                          <a:effectLst/>
                          <a:latin typeface="Calibri"/>
                        </a:rPr>
                        <a:t>tekmovalcev</a:t>
                      </a:r>
                      <a:endParaRPr lang="en-US" sz="1600" b="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875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75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1400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5000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7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6000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57520"/>
                  </a:ext>
                </a:extLst>
              </a:tr>
              <a:tr h="33138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b="0" err="1">
                          <a:effectLst/>
                          <a:latin typeface="Calibri"/>
                        </a:rPr>
                        <a:t>Prispevek</a:t>
                      </a:r>
                      <a:r>
                        <a:rPr lang="en-US" sz="1600" b="0">
                          <a:effectLst/>
                          <a:latin typeface="Calibri"/>
                        </a:rPr>
                        <a:t> KŠP 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1300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4300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2100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0">
                          <a:effectLst/>
                          <a:latin typeface="Calibri"/>
                        </a:rPr>
                        <a:t>3100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1718653"/>
                  </a:ext>
                </a:extLst>
              </a:tr>
              <a:tr h="36534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600" dirty="0" err="1">
                          <a:effectLst/>
                          <a:latin typeface="Calibri"/>
                        </a:rPr>
                        <a:t>skupaj</a:t>
                      </a:r>
                      <a:endParaRPr lang="en-US" sz="1600" dirty="0">
                        <a:effectLst/>
                        <a:latin typeface="Calibri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>
                          <a:effectLst/>
                          <a:latin typeface="Calibri"/>
                        </a:rPr>
                        <a:t>2175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>
                          <a:effectLst/>
                          <a:latin typeface="Calibri"/>
                        </a:rPr>
                        <a:t>5700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>
                          <a:effectLst/>
                          <a:latin typeface="Calibri"/>
                        </a:rPr>
                        <a:t>7100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dirty="0">
                          <a:effectLst/>
                          <a:latin typeface="Calibri"/>
                        </a:rPr>
                        <a:t>9100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996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C6B1335-3880-CDE4-C213-8D0453B00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50663"/>
              </p:ext>
            </p:extLst>
          </p:nvPr>
        </p:nvGraphicFramePr>
        <p:xfrm>
          <a:off x="934985" y="4672094"/>
          <a:ext cx="7583990" cy="121080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16798">
                  <a:extLst>
                    <a:ext uri="{9D8B030D-6E8A-4147-A177-3AD203B41FA5}">
                      <a16:colId xmlns:a16="http://schemas.microsoft.com/office/drawing/2014/main" val="204058254"/>
                    </a:ext>
                  </a:extLst>
                </a:gridCol>
                <a:gridCol w="1516798">
                  <a:extLst>
                    <a:ext uri="{9D8B030D-6E8A-4147-A177-3AD203B41FA5}">
                      <a16:colId xmlns:a16="http://schemas.microsoft.com/office/drawing/2014/main" val="2536252876"/>
                    </a:ext>
                  </a:extLst>
                </a:gridCol>
                <a:gridCol w="1516798">
                  <a:extLst>
                    <a:ext uri="{9D8B030D-6E8A-4147-A177-3AD203B41FA5}">
                      <a16:colId xmlns:a16="http://schemas.microsoft.com/office/drawing/2014/main" val="879093100"/>
                    </a:ext>
                  </a:extLst>
                </a:gridCol>
                <a:gridCol w="1516798">
                  <a:extLst>
                    <a:ext uri="{9D8B030D-6E8A-4147-A177-3AD203B41FA5}">
                      <a16:colId xmlns:a16="http://schemas.microsoft.com/office/drawing/2014/main" val="232142222"/>
                    </a:ext>
                  </a:extLst>
                </a:gridCol>
                <a:gridCol w="1516798">
                  <a:extLst>
                    <a:ext uri="{9D8B030D-6E8A-4147-A177-3AD203B41FA5}">
                      <a16:colId xmlns:a16="http://schemas.microsoft.com/office/drawing/2014/main" val="3555412485"/>
                    </a:ext>
                  </a:extLst>
                </a:gridCol>
              </a:tblGrid>
              <a:tr h="355168">
                <a:tc gridSpan="5">
                  <a:txBody>
                    <a:bodyPr/>
                    <a:lstStyle/>
                    <a:p>
                      <a:pPr algn="l" rtl="0" fontAlgn="base">
                        <a:lnSpc>
                          <a:spcPts val="1125"/>
                        </a:lnSpc>
                        <a:buNone/>
                      </a:pPr>
                      <a:r>
                        <a:rPr lang="en-US" sz="1600" b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Stroški</a:t>
                      </a:r>
                      <a:r>
                        <a:rPr lang="en-US" sz="1600" b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postavljanja</a:t>
                      </a:r>
                      <a:r>
                        <a:rPr lang="en-US" sz="1600" b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*</a:t>
                      </a:r>
                    </a:p>
                    <a:p>
                      <a:pPr lvl="0" algn="l">
                        <a:lnSpc>
                          <a:spcPts val="1125"/>
                        </a:lnSpc>
                        <a:buNone/>
                      </a:pPr>
                      <a:endParaRPr lang="en-US" sz="16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6859" marR="16859" marT="11240" marB="1124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T="11240" marB="11240" anchor="b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0A91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6858" marR="16858" marT="11240" marB="11240" anchor="b">
                    <a:lnL w="0">
                      <a:noFill/>
                    </a:lnL>
                    <a:lnR w="0">
                      <a:noFill/>
                    </a:lnR>
                    <a:lnT w="6350">
                      <a:solidFill>
                        <a:schemeClr val="tx1"/>
                      </a:solidFill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T="11240" marB="11240" anchor="b">
                    <a:lnL w="0">
                      <a:noFill/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>
                      <a:solidFill>
                        <a:schemeClr val="tx1"/>
                      </a:solidFill>
                    </a:lnB>
                    <a:solidFill>
                      <a:srgbClr val="0A91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6858" marR="16858" marT="11240" marB="11240" anchor="b">
                    <a:lnL w="6350">
                      <a:solidFill>
                        <a:schemeClr val="tx1"/>
                      </a:solidFill>
                    </a:lnL>
                    <a:lnR w="0">
                      <a:noFill/>
                    </a:lnR>
                    <a:lnT w="0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9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919268"/>
                  </a:ext>
                </a:extLst>
              </a:tr>
              <a:tr h="500466">
                <a:tc>
                  <a:txBody>
                    <a:bodyPr/>
                    <a:lstStyle/>
                    <a:p>
                      <a:pPr lvl="0">
                        <a:lnSpc>
                          <a:spcPts val="1125"/>
                        </a:lnSpc>
                        <a:buNone/>
                      </a:pPr>
                      <a:r>
                        <a:rPr lang="en-US" sz="1600" b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Težavnost</a:t>
                      </a:r>
                    </a:p>
                    <a:p>
                      <a:pPr lvl="0">
                        <a:lnSpc>
                          <a:spcPts val="1125"/>
                        </a:lnSpc>
                        <a:buNone/>
                      </a:pPr>
                      <a:endParaRPr lang="en-US" sz="1600" b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6858" marR="16858" marT="11240" marB="11240" anchor="b">
                    <a:lnL w="9524">
                      <a:solidFill>
                        <a:srgbClr val="000000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125"/>
                        </a:lnSpc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lvl="0" algn="r">
                        <a:lnSpc>
                          <a:spcPts val="1125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1800</a:t>
                      </a:r>
                    </a:p>
                    <a:p>
                      <a:pPr lvl="0" algn="r">
                        <a:lnSpc>
                          <a:spcPts val="1125"/>
                        </a:lnSpc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T="11240" marB="11240" anchor="ctr">
                    <a:lnL w="6350">
                      <a:solidFill>
                        <a:schemeClr val="tx1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2750</a:t>
                      </a:r>
                    </a:p>
                  </a:txBody>
                  <a:tcPr marL="16858" marR="16858" marT="11240" marB="11240" anchor="ctr">
                    <a:lnL w="6350">
                      <a:solidFill>
                        <a:schemeClr val="tx1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125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2200</a:t>
                      </a:r>
                    </a:p>
                  </a:txBody>
                  <a:tcPr marT="11240" marB="11240" anchor="ctr">
                    <a:lnL w="6350">
                      <a:solidFill>
                        <a:schemeClr val="tx1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2750</a:t>
                      </a:r>
                    </a:p>
                  </a:txBody>
                  <a:tcPr marL="16858" marR="16858" marT="11240" marB="11240" anchor="ctr">
                    <a:lnL w="6350">
                      <a:solidFill>
                        <a:schemeClr val="tx1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687892"/>
                  </a:ext>
                </a:extLst>
              </a:tr>
              <a:tr h="355168">
                <a:tc>
                  <a:txBody>
                    <a:bodyPr/>
                    <a:lstStyle/>
                    <a:p>
                      <a:pPr lvl="0">
                        <a:lnSpc>
                          <a:spcPts val="1125"/>
                        </a:lnSpc>
                        <a:buNone/>
                      </a:pPr>
                      <a:r>
                        <a:rPr lang="en-US" sz="1600" b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Razlika</a:t>
                      </a:r>
                    </a:p>
                  </a:txBody>
                  <a:tcPr marL="16858" marR="16858" marT="11240" marB="11240" anchor="ctr">
                    <a:lnL w="9524">
                      <a:solidFill>
                        <a:srgbClr val="000000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125"/>
                        </a:lnSpc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375</a:t>
                      </a:r>
                    </a:p>
                  </a:txBody>
                  <a:tcPr marT="11240" marB="11240" anchor="ctr">
                    <a:lnL w="6350">
                      <a:solidFill>
                        <a:schemeClr val="tx1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>
                      <a:solidFill>
                        <a:schemeClr val="tx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2950</a:t>
                      </a:r>
                    </a:p>
                  </a:txBody>
                  <a:tcPr marL="16858" marR="16858" marT="11240" marB="11240" anchor="ctr">
                    <a:lnL w="6350">
                      <a:solidFill>
                        <a:schemeClr val="tx1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>
                      <a:solidFill>
                        <a:schemeClr val="tx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125"/>
                        </a:lnSpc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4900</a:t>
                      </a:r>
                    </a:p>
                  </a:txBody>
                  <a:tcPr marT="11240" marB="11240" anchor="ctr">
                    <a:lnL w="6350">
                      <a:solidFill>
                        <a:schemeClr val="tx1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>
                      <a:solidFill>
                        <a:schemeClr val="tx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6350</a:t>
                      </a:r>
                    </a:p>
                  </a:txBody>
                  <a:tcPr marL="16858" marR="16858" marT="11240" marB="11240" anchor="ctr">
                    <a:lnL w="6350">
                      <a:solidFill>
                        <a:schemeClr val="tx1"/>
                      </a:solidFill>
                    </a:lnL>
                    <a:lnR w="6350">
                      <a:solidFill>
                        <a:schemeClr val="tx1"/>
                      </a:solidFill>
                    </a:lnR>
                    <a:lnT w="6350">
                      <a:solidFill>
                        <a:schemeClr val="tx1"/>
                      </a:solidFill>
                    </a:lnT>
                    <a:lnB w="6350">
                      <a:solidFill>
                        <a:schemeClr val="tx1"/>
                      </a:solidFill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313923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D36D1AF-F566-E2FB-72B6-5E90589FAEE4}"/>
              </a:ext>
            </a:extLst>
          </p:cNvPr>
          <p:cNvSpPr txBox="1"/>
          <p:nvPr/>
        </p:nvSpPr>
        <p:spPr>
          <a:xfrm>
            <a:off x="838200" y="5979284"/>
            <a:ext cx="483087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* z </a:t>
            </a:r>
            <a:r>
              <a:rPr lang="en-US" sz="1400" dirty="0" err="1"/>
              <a:t>balvane</a:t>
            </a:r>
            <a:r>
              <a:rPr lang="en-US" sz="1400" dirty="0"/>
              <a:t> je </a:t>
            </a:r>
            <a:r>
              <a:rPr lang="en-US" sz="1400" dirty="0" err="1"/>
              <a:t>ocena</a:t>
            </a:r>
            <a:r>
              <a:rPr lang="en-US" sz="1400" dirty="0"/>
              <a:t>, da </a:t>
            </a:r>
            <a:r>
              <a:rPr lang="en-US" sz="1400" dirty="0" err="1"/>
              <a:t>ni</a:t>
            </a:r>
            <a:r>
              <a:rPr lang="en-US" sz="1400" dirty="0"/>
              <a:t> </a:t>
            </a:r>
            <a:r>
              <a:rPr lang="en-US" sz="1400" dirty="0" err="1"/>
              <a:t>razlike</a:t>
            </a:r>
            <a:r>
              <a:rPr lang="en-US" sz="1400" dirty="0"/>
              <a:t> v </a:t>
            </a:r>
            <a:r>
              <a:rPr lang="en-US" sz="1400" dirty="0" err="1"/>
              <a:t>stroških</a:t>
            </a:r>
            <a:r>
              <a:rPr lang="sl-SI" sz="1400" dirty="0"/>
              <a:t> glede na 2025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7E2405-EDB0-7CBC-6FAD-10DB917D6987}"/>
              </a:ext>
            </a:extLst>
          </p:cNvPr>
          <p:cNvSpPr txBox="1"/>
          <p:nvPr/>
        </p:nvSpPr>
        <p:spPr>
          <a:xfrm>
            <a:off x="934984" y="1442017"/>
            <a:ext cx="83995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l-SI" sz="2800" dirty="0"/>
              <a:t>Predvidena porazdelitev in kalkulacija 2025 in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FB58BB-5F53-AC24-0BBA-EED7C55D559F}"/>
              </a:ext>
            </a:extLst>
          </p:cNvPr>
          <p:cNvSpPr txBox="1"/>
          <p:nvPr/>
        </p:nvSpPr>
        <p:spPr>
          <a:xfrm>
            <a:off x="934984" y="1913852"/>
            <a:ext cx="839951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l-SI" sz="1400" dirty="0"/>
              <a:t>Dodatni prispevek 4000 bi se delil po ključu 3000 € za starejše in 1000€ za mlajše + srednje</a:t>
            </a:r>
          </a:p>
        </p:txBody>
      </p:sp>
    </p:spTree>
    <p:extLst>
      <p:ext uri="{BB962C8B-B14F-4D97-AF65-F5344CB8AC3E}">
        <p14:creationId xmlns:p14="http://schemas.microsoft.com/office/powerpoint/2010/main" val="591181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DE7F1-F03D-498A-F637-46E2931A4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255734-A3E0-8B7D-512F-6F1316D06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 Novosti tekmovalnega sistema</a:t>
            </a:r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922AD14-29F1-765C-E13C-D112730CE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908" y="1559019"/>
            <a:ext cx="10524892" cy="460224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l-SI" sz="1700" dirty="0">
                <a:latin typeface="Calibri"/>
                <a:ea typeface="Calibri"/>
                <a:cs typeface="Calibri"/>
              </a:rPr>
              <a:t>Organizacija tekmovanja za starejše kategorije se terminsko loči od tekmovanja za srednje in mlajše kategorije. </a:t>
            </a:r>
            <a:endParaRPr lang="sl-SI" sz="1700" dirty="0"/>
          </a:p>
          <a:p>
            <a:r>
              <a:rPr lang="sl-SI" sz="1700" dirty="0">
                <a:latin typeface="Calibri"/>
                <a:ea typeface="Calibri"/>
                <a:cs typeface="Calibri"/>
              </a:rPr>
              <a:t>Balvani starejši: </a:t>
            </a:r>
            <a:endParaRPr lang="sl-SI" sz="1700" dirty="0"/>
          </a:p>
          <a:p>
            <a:pPr lvl="1"/>
            <a:r>
              <a:rPr lang="sl-SI" sz="1700" dirty="0">
                <a:latin typeface="Calibri"/>
                <a:ea typeface="Calibri"/>
                <a:cs typeface="Calibri"/>
              </a:rPr>
              <a:t>Kvalifikacije: 5 balvanov / 5min, + 15 sekundni interval rotacije</a:t>
            </a:r>
            <a:endParaRPr lang="sl-SI" sz="1700" dirty="0"/>
          </a:p>
          <a:p>
            <a:pPr lvl="1"/>
            <a:r>
              <a:rPr lang="sl-SI" sz="1700" dirty="0">
                <a:latin typeface="Calibri"/>
                <a:ea typeface="Calibri"/>
                <a:cs typeface="Calibri"/>
              </a:rPr>
              <a:t>Finale: 4 balvani / 4 minute , ogled, 4 min za plezanje, 15 sekundni intervali za rotacije, 10 tekmovalcev </a:t>
            </a:r>
            <a:endParaRPr lang="sl-SI" sz="1700" dirty="0"/>
          </a:p>
          <a:p>
            <a:r>
              <a:rPr lang="sl-SI" sz="1700" dirty="0">
                <a:latin typeface="Calibri"/>
                <a:ea typeface="Calibri"/>
                <a:cs typeface="Calibri"/>
              </a:rPr>
              <a:t>Balvani srednji in mlajši: </a:t>
            </a:r>
            <a:endParaRPr lang="sl-SI" sz="1700" dirty="0"/>
          </a:p>
          <a:p>
            <a:pPr lvl="1"/>
            <a:r>
              <a:rPr lang="sl-SI" sz="1700" dirty="0">
                <a:latin typeface="Calibri"/>
                <a:ea typeface="Calibri"/>
                <a:cs typeface="Calibri"/>
              </a:rPr>
              <a:t>Kvalifikacije: 3 + 3 </a:t>
            </a:r>
            <a:r>
              <a:rPr lang="sl-SI" sz="1700" dirty="0" err="1">
                <a:latin typeface="Calibri"/>
                <a:ea typeface="Calibri"/>
                <a:cs typeface="Calibri"/>
              </a:rPr>
              <a:t>flash</a:t>
            </a:r>
            <a:r>
              <a:rPr lang="sl-SI" sz="1700" dirty="0">
                <a:latin typeface="Calibri"/>
                <a:ea typeface="Calibri"/>
                <a:cs typeface="Calibri"/>
              </a:rPr>
              <a:t>, video beta, 4 minute rotacija</a:t>
            </a:r>
            <a:endParaRPr lang="sl-SI" sz="1700" dirty="0"/>
          </a:p>
          <a:p>
            <a:pPr lvl="1"/>
            <a:r>
              <a:rPr lang="sl-SI" sz="1700" dirty="0">
                <a:latin typeface="Calibri"/>
                <a:ea typeface="Calibri"/>
                <a:cs typeface="Calibri"/>
              </a:rPr>
              <a:t>Finale (brez cicibanov): 10 tekmovalcev v finale, prirejen sistem polfinala: ogled, 4 balvani / 4 minute</a:t>
            </a:r>
            <a:endParaRPr lang="sl-SI" sz="1700" dirty="0"/>
          </a:p>
          <a:p>
            <a:r>
              <a:rPr lang="sl-SI" sz="1700" dirty="0">
                <a:latin typeface="Calibri"/>
                <a:ea typeface="Calibri"/>
                <a:cs typeface="Calibri"/>
              </a:rPr>
              <a:t>Težavnost starejši: </a:t>
            </a:r>
            <a:endParaRPr lang="sl-SI" sz="1700" dirty="0"/>
          </a:p>
          <a:p>
            <a:pPr lvl="1"/>
            <a:r>
              <a:rPr lang="sl-SI" sz="1700" dirty="0">
                <a:latin typeface="Calibri"/>
                <a:ea typeface="Calibri"/>
                <a:cs typeface="Calibri"/>
              </a:rPr>
              <a:t>Kvalifikacije: 2 smeri na </a:t>
            </a:r>
            <a:r>
              <a:rPr lang="sl-SI" sz="1700" dirty="0" err="1">
                <a:latin typeface="Calibri"/>
                <a:ea typeface="Calibri"/>
                <a:cs typeface="Calibri"/>
              </a:rPr>
              <a:t>flash</a:t>
            </a:r>
            <a:r>
              <a:rPr lang="sl-SI" sz="1700" dirty="0">
                <a:latin typeface="Calibri"/>
                <a:ea typeface="Calibri"/>
                <a:cs typeface="Calibri"/>
              </a:rPr>
              <a:t>, video beta</a:t>
            </a:r>
            <a:endParaRPr lang="sl-SI" sz="1700" dirty="0"/>
          </a:p>
          <a:p>
            <a:pPr lvl="1"/>
            <a:r>
              <a:rPr lang="sl-SI" sz="1700" dirty="0">
                <a:latin typeface="Calibri"/>
                <a:ea typeface="Calibri"/>
                <a:cs typeface="Calibri"/>
              </a:rPr>
              <a:t>Finale: 10 tekmovalcev, 1 smer na pogled</a:t>
            </a:r>
            <a:endParaRPr lang="sl-SI" sz="1700" dirty="0"/>
          </a:p>
          <a:p>
            <a:r>
              <a:rPr lang="sl-SI" sz="1700" dirty="0">
                <a:latin typeface="Calibri"/>
                <a:ea typeface="Calibri"/>
                <a:cs typeface="Calibri"/>
              </a:rPr>
              <a:t>Težavnost srednji in mlajši:</a:t>
            </a:r>
            <a:endParaRPr lang="sl-SI" sz="1700" dirty="0">
              <a:latin typeface="Aptos" panose="02110004020202020204"/>
              <a:ea typeface="Calibri"/>
              <a:cs typeface="Calibri"/>
            </a:endParaRPr>
          </a:p>
          <a:p>
            <a:pPr lvl="1"/>
            <a:r>
              <a:rPr lang="sl-SI" sz="1700" dirty="0">
                <a:latin typeface="Calibri"/>
                <a:ea typeface="Calibri"/>
                <a:cs typeface="Calibri"/>
              </a:rPr>
              <a:t>Kvalifikacije: 2 smeri na </a:t>
            </a:r>
            <a:r>
              <a:rPr lang="sl-SI" sz="1700" dirty="0" err="1">
                <a:latin typeface="Calibri"/>
                <a:ea typeface="Calibri"/>
                <a:cs typeface="Calibri"/>
              </a:rPr>
              <a:t>flash</a:t>
            </a:r>
            <a:r>
              <a:rPr lang="sl-SI" sz="1700" dirty="0">
                <a:latin typeface="Calibri"/>
                <a:ea typeface="Calibri"/>
                <a:cs typeface="Calibri"/>
              </a:rPr>
              <a:t> (mlajše kategorije zaključijo, nimajo finala)</a:t>
            </a:r>
            <a:endParaRPr lang="sl-SI" sz="1700" dirty="0"/>
          </a:p>
          <a:p>
            <a:pPr lvl="1"/>
            <a:r>
              <a:rPr lang="sl-SI" sz="1700" dirty="0">
                <a:latin typeface="Calibri"/>
                <a:ea typeface="Calibri"/>
                <a:cs typeface="Calibri"/>
              </a:rPr>
              <a:t>Finale (brez cicibanov): 10 tekmovalcev, 1 smer na pogled</a:t>
            </a:r>
            <a:endParaRPr lang="sl-SI" sz="1700" dirty="0"/>
          </a:p>
        </p:txBody>
      </p:sp>
    </p:spTree>
    <p:extLst>
      <p:ext uri="{BB962C8B-B14F-4D97-AF65-F5344CB8AC3E}">
        <p14:creationId xmlns:p14="http://schemas.microsoft.com/office/powerpoint/2010/main" val="211073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0021FF-77BC-EBC5-5EA4-13ABDE8D8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	Koledar tekem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49115C8-5573-78B9-E1ED-6F88C549AA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333512"/>
              </p:ext>
            </p:extLst>
          </p:nvPr>
        </p:nvGraphicFramePr>
        <p:xfrm>
          <a:off x="2148237" y="1446508"/>
          <a:ext cx="7886700" cy="441959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42458796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78812323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1413781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4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Datum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4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Organizator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0" err="1">
                          <a:effectLst/>
                        </a:rPr>
                        <a:t>Kategorije</a:t>
                      </a:r>
                      <a:endParaRPr lang="en-US" sz="2000" b="0" err="1">
                        <a:effectLst/>
                      </a:endParaRP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807965"/>
                  </a:ext>
                </a:extLst>
              </a:tr>
              <a:tr h="200025">
                <a:tc gridSpan="3"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100" b="1">
                          <a:solidFill>
                            <a:srgbClr val="FFFFFF"/>
                          </a:solidFill>
                          <a:effectLst/>
                          <a:latin typeface="Open Sans"/>
                        </a:rPr>
                        <a:t>TEŽAVNOST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1679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10.-12. 4.*</a:t>
                      </a:r>
                      <a:endParaRPr lang="en-US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ŠPK Plus</a:t>
                      </a:r>
                      <a:r>
                        <a:rPr lang="sl-SI" sz="1100" b="0" i="0" u="none" strike="noStrike" noProof="0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*</a:t>
                      </a:r>
                      <a:endParaRPr lang="en-US" dirty="0"/>
                    </a:p>
                  </a:txBody>
                  <a:tcPr marL="28575" marR="28575" marT="19050" marB="19050">
                    <a:lnL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1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ST</a:t>
                      </a: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, SR, ML</a:t>
                      </a:r>
                      <a:endParaRPr lang="en-US"/>
                    </a:p>
                  </a:txBody>
                  <a:tcPr marL="28575" marR="28575" marT="19050" marB="19050">
                    <a:lnL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8238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9./10. 5.</a:t>
                      </a:r>
                      <a:endParaRPr lang="en-US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ŠPO </a:t>
                      </a:r>
                      <a:r>
                        <a:rPr lang="en-US" sz="1100" b="0" i="0" u="none" strike="noStrike" noProof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Celje</a:t>
                      </a:r>
                      <a:endParaRPr lang="en-US" err="1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SR, ML</a:t>
                      </a:r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27674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20./21. 6.</a:t>
                      </a:r>
                      <a:endParaRPr lang="en-US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DPČ </a:t>
                      </a:r>
                      <a:r>
                        <a:rPr lang="en-US" sz="1100" b="0" i="0" u="none" strike="noStrike" noProof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Šmartno</a:t>
                      </a:r>
                      <a:endParaRPr lang="en-US" err="1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SR, ML</a:t>
                      </a:r>
                      <a:endParaRPr lang="en-US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4780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18.-20. 9.</a:t>
                      </a:r>
                      <a:endParaRPr lang="en-US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Koroški</a:t>
                      </a: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 </a:t>
                      </a:r>
                      <a:r>
                        <a:rPr lang="en-US" sz="1100" b="0" i="0" u="none" strike="noStrike" noProof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plezalni</a:t>
                      </a: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 </a:t>
                      </a:r>
                      <a:r>
                        <a:rPr lang="en-US" sz="1100" b="0" i="0" u="none" strike="noStrike" noProof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klub</a:t>
                      </a:r>
                      <a:endParaRPr lang="en-US" err="1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1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ST</a:t>
                      </a: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, SR, ML</a:t>
                      </a:r>
                      <a:endParaRPr lang="en-US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664259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3. 10.</a:t>
                      </a:r>
                      <a:endParaRPr lang="en-US" sz="1100" b="0" i="0" u="none" strike="noStrike" noProof="0" dirty="0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AO Kranj</a:t>
                      </a:r>
                      <a:endParaRPr lang="en-US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ML</a:t>
                      </a:r>
                      <a:endParaRPr lang="en-US" sz="1100" b="0" i="0" u="none" strike="noStrike" noProof="0" dirty="0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732803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10. 10.</a:t>
                      </a: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 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AO Kranj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1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ST</a:t>
                      </a: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, SR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394499"/>
                  </a:ext>
                </a:extLst>
              </a:tr>
              <a:tr h="21335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10. 10. </a:t>
                      </a: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ali</a:t>
                      </a: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 17. 10.</a:t>
                      </a:r>
                      <a:endParaRPr lang="en-US"/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PK </a:t>
                      </a: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Škofja</a:t>
                      </a: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 Loka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SR, ML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571982"/>
                  </a:ext>
                </a:extLst>
              </a:tr>
              <a:tr h="200025">
                <a:tc gridSpan="3"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100" b="1">
                          <a:solidFill>
                            <a:srgbClr val="FFFFFF"/>
                          </a:solidFill>
                          <a:effectLst/>
                          <a:latin typeface="Open Sans"/>
                        </a:rPr>
                        <a:t>BALVANI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8340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7./8. 3.</a:t>
                      </a:r>
                      <a:endParaRPr lang="en-US" sz="1100" b="0" err="1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ŠPD </a:t>
                      </a: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Korenjak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SR, ML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0419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14. 3.</a:t>
                      </a:r>
                      <a:endParaRPr lang="en-US" sz="1100" b="0" err="1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ŠPD </a:t>
                      </a: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Korenjak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ST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8054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28./29. 3.</a:t>
                      </a: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 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PK </a:t>
                      </a: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Klajmber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SR, ML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94928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 strike="noStrike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4./5. 4.</a:t>
                      </a:r>
                      <a:r>
                        <a:rPr lang="sl-SI" sz="1100" b="0" strike="noStrike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 *</a:t>
                      </a:r>
                      <a:endParaRPr lang="en-US" sz="1100" b="0" strike="noStrike" dirty="0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strike="noStrike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??</a:t>
                      </a:r>
                      <a:r>
                        <a:rPr lang="sl-SI" sz="1100" b="0" strike="noStrike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*</a:t>
                      </a:r>
                      <a:endParaRPr lang="en-US" sz="1100" b="0" strike="noStrike" dirty="0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1" strike="noStrike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ST</a:t>
                      </a:r>
                      <a:endParaRPr lang="en-US" sz="1100" b="0" strike="noStrike" dirty="0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6053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25./26. 4.</a:t>
                      </a:r>
                      <a:endParaRPr lang="en-US" sz="1100" b="0" err="1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PK </a:t>
                      </a: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Frikšn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SR, ML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5310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strike="noStrike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12./13. 9.*</a:t>
                      </a:r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Open Sans"/>
                        </a:rPr>
                        <a:t>ŠPK Plus</a:t>
                      </a:r>
                      <a:r>
                        <a:rPr lang="sl-SI" sz="1100" b="0" i="0" u="none" strike="noStrike" noProof="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Open Sans"/>
                        </a:rPr>
                        <a:t>*</a:t>
                      </a:r>
                      <a:endParaRPr lang="en-US" strike="noStrike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Open Sans"/>
                        </a:rPr>
                        <a:t>ST</a:t>
                      </a:r>
                      <a:r>
                        <a:rPr lang="en-US" sz="1100" b="0" i="0" u="none" strike="noStrike" noProof="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Open Sans"/>
                        </a:rPr>
                        <a:t>, SR, ML</a:t>
                      </a:r>
                      <a:endParaRPr lang="en-US" strike="noStrike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021720"/>
                  </a:ext>
                </a:extLst>
              </a:tr>
              <a:tr h="200025">
                <a:tc gridSpan="3"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effectLst/>
                          <a:latin typeface="Open Sans"/>
                        </a:rPr>
                        <a:t>HITROST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163966"/>
                  </a:ext>
                </a:extLst>
              </a:tr>
              <a:tr h="21335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18. 4.</a:t>
                      </a:r>
                      <a:endParaRPr lang="en-US" sz="1100" b="0" err="1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AK </a:t>
                      </a: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Impol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ST, SR, ML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15544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9./10. 5.</a:t>
                      </a:r>
                      <a:endParaRPr lang="en-US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ŠPO </a:t>
                      </a:r>
                      <a:r>
                        <a:rPr lang="en-US" sz="1100" b="0" i="0" u="none" strike="noStrike" noProof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Celje</a:t>
                      </a:r>
                      <a:endParaRPr lang="en-US" err="1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ST, SR, ML</a:t>
                      </a:r>
                      <a:endParaRPr lang="en-US"/>
                    </a:p>
                  </a:txBody>
                  <a:tcPr marL="28575" marR="28575" marT="19050" marB="1905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3388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27. 6.</a:t>
                      </a:r>
                      <a:endParaRPr lang="en-US" sz="1100" b="0" err="1">
                        <a:solidFill>
                          <a:srgbClr val="333333"/>
                        </a:solidFill>
                        <a:effectLst/>
                        <a:latin typeface="Open Sans"/>
                      </a:endParaRP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AK </a:t>
                      </a: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Impol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ST, SR, ML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2425749"/>
                  </a:ext>
                </a:extLst>
              </a:tr>
              <a:tr h="21335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oktober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ŠPO </a:t>
                      </a:r>
                      <a:r>
                        <a:rPr lang="en-US" sz="1100" b="0" err="1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Celje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100" b="0" dirty="0">
                          <a:solidFill>
                            <a:srgbClr val="333333"/>
                          </a:solidFill>
                          <a:effectLst/>
                          <a:latin typeface="Open Sans"/>
                        </a:rPr>
                        <a:t>ST, SR, ML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740495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6AF912B-5D0C-D0D1-66D1-FA2AE7C79107}"/>
              </a:ext>
            </a:extLst>
          </p:cNvPr>
          <p:cNvSpPr txBox="1"/>
          <p:nvPr/>
        </p:nvSpPr>
        <p:spPr>
          <a:xfrm>
            <a:off x="2057400" y="5976746"/>
            <a:ext cx="483087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* </a:t>
            </a:r>
            <a:r>
              <a:rPr lang="sl-SI" sz="1400" dirty="0"/>
              <a:t>Tekme še niso potrjene.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51600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81316-267F-2882-83E6-936EA00EA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	Napoved novosti za tekmovanja 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724E1-D983-37D5-2007-4B68F1869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/>
              <a:t>Ena tekma za DP</a:t>
            </a:r>
          </a:p>
          <a:p>
            <a:pPr lvl="1"/>
            <a:r>
              <a:rPr lang="sl-SI" sz="2000" dirty="0"/>
              <a:t>Spektakel</a:t>
            </a:r>
          </a:p>
          <a:p>
            <a:pPr lvl="1"/>
            <a:r>
              <a:rPr lang="sl-SI" sz="2000" dirty="0"/>
              <a:t>Vključene denarne nagrade</a:t>
            </a:r>
          </a:p>
          <a:p>
            <a:r>
              <a:rPr lang="sl-SI" sz="2400" dirty="0"/>
              <a:t>Trenutni DP se preimenuje v državni pokal z opcijo z imenom sponzorja</a:t>
            </a:r>
          </a:p>
          <a:p>
            <a:r>
              <a:rPr lang="sl-SI" sz="2400" dirty="0"/>
              <a:t>VL in ZL postopoma poenotita format </a:t>
            </a:r>
          </a:p>
          <a:p>
            <a:r>
              <a:rPr lang="sl-SI" sz="2400" dirty="0"/>
              <a:t>Enotni informacijski sistem</a:t>
            </a:r>
          </a:p>
          <a:p>
            <a:r>
              <a:rPr lang="sl-SI" sz="2400" dirty="0"/>
              <a:t>Prenovo tekmovalnega sistema predlaga strokovna komisija, nato bo predlog v javni obravnavi, potrdimo ga z zborom</a:t>
            </a:r>
          </a:p>
          <a:p>
            <a:r>
              <a:rPr lang="sl-SI" sz="2400" dirty="0"/>
              <a:t>Napoved 2. zbora KŠP v jeseni 2026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726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F3472-6E2C-8E45-7BBE-908BE997A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17F454-272E-CA0E-29BB-61D31CA7B8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36030"/>
            <a:ext cx="12192000" cy="1834369"/>
          </a:xfrm>
        </p:spPr>
        <p:txBody>
          <a:bodyPr anchor="ctr"/>
          <a:lstStyle/>
          <a:p>
            <a:r>
              <a:rPr lang="sl-SI" dirty="0"/>
              <a:t>Hvala</a:t>
            </a:r>
          </a:p>
        </p:txBody>
      </p:sp>
    </p:spTree>
    <p:extLst>
      <p:ext uri="{BB962C8B-B14F-4D97-AF65-F5344CB8AC3E}">
        <p14:creationId xmlns:p14="http://schemas.microsoft.com/office/powerpoint/2010/main" val="1023389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a3a2ae7-7907-45fd-bbd5-f8c9ad49b855}" enabled="1" method="Privileged" siteId="{44713459-d425-4dce-831a-11ab5a1d3c7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768</Words>
  <Application>Microsoft Office PowerPoint</Application>
  <PresentationFormat>Widescreen</PresentationFormat>
  <Paragraphs>186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Open Sans</vt:lpstr>
      <vt:lpstr>Officeova tema</vt:lpstr>
      <vt:lpstr>Državno prvenstvo 2026</vt:lpstr>
      <vt:lpstr> Zaveze KŠP PZS</vt:lpstr>
      <vt:lpstr> Zakaj je DP pomemben</vt:lpstr>
      <vt:lpstr> Dodatne finance za DP 2026</vt:lpstr>
      <vt:lpstr>  Dodatne finance za DP 2026</vt:lpstr>
      <vt:lpstr> Novosti tekmovalnega sistema</vt:lpstr>
      <vt:lpstr> Koledar tekem</vt:lpstr>
      <vt:lpstr> Napoved novosti za tekmovanja 2027</vt:lpstr>
      <vt:lpstr>Hvala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ANDREJKA BELHAR POLANC</dc:creator>
  <cp:lastModifiedBy>Marko Pogačar</cp:lastModifiedBy>
  <cp:revision>9</cp:revision>
  <dcterms:created xsi:type="dcterms:W3CDTF">2025-02-06T09:24:11Z</dcterms:created>
  <dcterms:modified xsi:type="dcterms:W3CDTF">2026-01-31T13:33:17Z</dcterms:modified>
</cp:coreProperties>
</file>